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3"/>
  </p:sldMasterIdLst>
  <p:notesMasterIdLst>
    <p:notesMasterId r:id="rId5"/>
  </p:notesMasterIdLst>
  <p:sldIdLst>
    <p:sldId id="635" r:id="rId4"/>
    <p:sldId id="323" r:id="rId6"/>
    <p:sldId id="312" r:id="rId7"/>
    <p:sldId id="669" r:id="rId8"/>
    <p:sldId id="644" r:id="rId9"/>
    <p:sldId id="670" r:id="rId10"/>
    <p:sldId id="671" r:id="rId11"/>
    <p:sldId id="672" r:id="rId12"/>
    <p:sldId id="674" r:id="rId13"/>
    <p:sldId id="673" r:id="rId14"/>
    <p:sldId id="675" r:id="rId15"/>
    <p:sldId id="643" r:id="rId16"/>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635"/>
            <p14:sldId id="323"/>
            <p14:sldId id="312"/>
            <p14:sldId id="669"/>
            <p14:sldId id="644"/>
            <p14:sldId id="670"/>
            <p14:sldId id="671"/>
            <p14:sldId id="672"/>
            <p14:sldId id="674"/>
            <p14:sldId id="673"/>
            <p14:sldId id="675"/>
            <p14:sldId id="643"/>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A0001"/>
    <a:srgbClr val="BFBFBF"/>
    <a:srgbClr val="CEAB6E"/>
    <a:srgbClr val="A6A6A6"/>
    <a:srgbClr val="B1B1B1"/>
    <a:srgbClr val="063771"/>
    <a:srgbClr val="222A35"/>
    <a:srgbClr val="A23341"/>
    <a:srgbClr val="DCDCD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65" autoAdjust="0"/>
    <p:restoredTop sz="96580" autoAdjust="0"/>
  </p:normalViewPr>
  <p:slideViewPr>
    <p:cSldViewPr snapToGrid="0">
      <p:cViewPr varScale="1">
        <p:scale>
          <a:sx n="92" d="100"/>
          <a:sy n="92" d="100"/>
        </p:scale>
        <p:origin x="58" y="117"/>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1" Type="http://schemas.openxmlformats.org/officeDocument/2006/relationships/tags" Target="tags/tag7.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GIF>
</file>

<file path=ppt/media/image11.jpeg>
</file>

<file path=ppt/media/image2.png>
</file>

<file path=ppt/media/image3.sv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1" Type="http://schemas.openxmlformats.org/officeDocument/2006/relationships/theme" Target="../theme/theme2.xml"/><Relationship Id="rId20" Type="http://schemas.openxmlformats.org/officeDocument/2006/relationships/slideLayout" Target="../slideLayouts/slideLayout40.xml"/><Relationship Id="rId2" Type="http://schemas.openxmlformats.org/officeDocument/2006/relationships/slideLayout" Target="../slideLayouts/slideLayout22.xml"/><Relationship Id="rId19" Type="http://schemas.openxmlformats.org/officeDocument/2006/relationships/slideLayout" Target="../slideLayouts/slideLayout39.xml"/><Relationship Id="rId18" Type="http://schemas.openxmlformats.org/officeDocument/2006/relationships/slideLayout" Target="../slideLayouts/slideLayout38.xml"/><Relationship Id="rId17" Type="http://schemas.openxmlformats.org/officeDocument/2006/relationships/slideLayout" Target="../slideLayouts/slideLayout37.xml"/><Relationship Id="rId16" Type="http://schemas.openxmlformats.org/officeDocument/2006/relationships/slideLayout" Target="../slideLayouts/slideLayout36.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3" Type="http://schemas.openxmlformats.org/officeDocument/2006/relationships/slideLayout" Target="../slideLayouts/slideLayout33.xml"/><Relationship Id="rId12" Type="http://schemas.openxmlformats.org/officeDocument/2006/relationships/slideLayout" Target="../slideLayouts/slideLayout32.xml"/><Relationship Id="rId11" Type="http://schemas.openxmlformats.org/officeDocument/2006/relationships/slideLayout" Target="../slideLayouts/slideLayout31.xml"/><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2.xml"/><Relationship Id="rId2" Type="http://schemas.openxmlformats.org/officeDocument/2006/relationships/image" Target="../media/image11.jpeg"/><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2.xml"/><Relationship Id="rId3" Type="http://schemas.openxmlformats.org/officeDocument/2006/relationships/image" Target="../media/image6.png"/><Relationship Id="rId2" Type="http://schemas.openxmlformats.org/officeDocument/2006/relationships/tags" Target="../tags/tag1.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2.xml"/><Relationship Id="rId3" Type="http://schemas.openxmlformats.org/officeDocument/2006/relationships/image" Target="../media/image7.png"/><Relationship Id="rId2" Type="http://schemas.openxmlformats.org/officeDocument/2006/relationships/tags" Target="../tags/tag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2.xml"/><Relationship Id="rId3" Type="http://schemas.openxmlformats.org/officeDocument/2006/relationships/image" Target="../media/image8.jpeg"/><Relationship Id="rId2" Type="http://schemas.openxmlformats.org/officeDocument/2006/relationships/tags" Target="../tags/tag3.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12.xml"/><Relationship Id="rId6" Type="http://schemas.openxmlformats.org/officeDocument/2006/relationships/tags" Target="../tags/tag6.xml"/><Relationship Id="rId5" Type="http://schemas.openxmlformats.org/officeDocument/2006/relationships/image" Target="../media/image10.GIF"/><Relationship Id="rId4" Type="http://schemas.openxmlformats.org/officeDocument/2006/relationships/tags" Target="../tags/tag5.xml"/><Relationship Id="rId3" Type="http://schemas.openxmlformats.org/officeDocument/2006/relationships/image" Target="../media/image9.jpeg"/><Relationship Id="rId2" Type="http://schemas.openxmlformats.org/officeDocument/2006/relationships/tags" Target="../tags/tag4.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sp>
        <p:nvSpPr>
          <p:cNvPr id="4" name="矩形 3"/>
          <p:cNvSpPr/>
          <p:nvPr/>
        </p:nvSpPr>
        <p:spPr>
          <a:xfrm>
            <a:off x="0" y="1669"/>
            <a:ext cx="12192000" cy="6858000"/>
          </a:xfrm>
          <a:prstGeom prst="rect">
            <a:avLst/>
          </a:prstGeom>
          <a:gradFill flip="none" rotWithShape="1">
            <a:gsLst>
              <a:gs pos="31000">
                <a:schemeClr val="bg1"/>
              </a:gs>
              <a:gs pos="100000">
                <a:schemeClr val="bg1">
                  <a:alpha val="50000"/>
                </a:schemeClr>
              </a:gs>
            </a:gsLst>
            <a:lin ang="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52820" y="2095096"/>
            <a:ext cx="5649377" cy="15684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4800" spc="20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一些好定义和不好定义的例子</a:t>
            </a:r>
            <a:endParaRPr lang="zh-CN" altLang="en-US" sz="4800" spc="20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 name="组合 9"/>
          <p:cNvGrpSpPr/>
          <p:nvPr/>
        </p:nvGrpSpPr>
        <p:grpSpPr>
          <a:xfrm>
            <a:off x="1613595" y="1580951"/>
            <a:ext cx="2136277" cy="157242"/>
            <a:chOff x="4616246" y="3878362"/>
            <a:chExt cx="5571416" cy="410087"/>
          </a:xfrm>
          <a:solidFill>
            <a:schemeClr val="tx1">
              <a:alpha val="80000"/>
            </a:schemeClr>
          </a:solidFill>
        </p:grpSpPr>
        <p:sp>
          <p:nvSpPr>
            <p:cNvPr id="5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组合 14"/>
          <p:cNvGrpSpPr/>
          <p:nvPr/>
        </p:nvGrpSpPr>
        <p:grpSpPr>
          <a:xfrm>
            <a:off x="1609909" y="879505"/>
            <a:ext cx="2144877" cy="612998"/>
            <a:chOff x="4606634" y="2048989"/>
            <a:chExt cx="5593843" cy="1598699"/>
          </a:xfrm>
          <a:solidFill>
            <a:schemeClr val="accent1">
              <a:alpha val="80000"/>
            </a:schemeClr>
          </a:solidFill>
        </p:grpSpPr>
        <p:sp>
          <p:nvSpPr>
            <p:cNvPr id="40"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组合 15"/>
          <p:cNvGrpSpPr/>
          <p:nvPr/>
        </p:nvGrpSpPr>
        <p:grpSpPr>
          <a:xfrm>
            <a:off x="497548" y="811832"/>
            <a:ext cx="960649" cy="958410"/>
            <a:chOff x="2105799" y="20055838"/>
            <a:chExt cx="6748090" cy="6732363"/>
          </a:xfrm>
          <a:solidFill>
            <a:schemeClr val="accent1">
              <a:alpha val="80000"/>
            </a:schemeClr>
          </a:solidFill>
        </p:grpSpPr>
        <p:sp>
          <p:nvSpPr>
            <p:cNvPr id="1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9" name="文本框 68"/>
          <p:cNvSpPr txBox="1"/>
          <p:nvPr/>
        </p:nvSpPr>
        <p:spPr>
          <a:xfrm>
            <a:off x="497548" y="5512954"/>
            <a:ext cx="2650383" cy="39878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000" dirty="0">
                <a:solidFill>
                  <a:prstClr val="white">
                    <a:lumMod val="50000"/>
                  </a:prstClr>
                </a:solidFill>
                <a:latin typeface="Monotype Corsiva" panose="03010101010201010101" pitchFamily="66" charset="0"/>
                <a:ea typeface="微软雅黑" panose="020B0503020204020204" pitchFamily="34" charset="-122"/>
                <a:cs typeface="+mn-ea"/>
                <a:sym typeface="Arial" panose="020B0604020202020204" pitchFamily="34" charset="0"/>
              </a:rPr>
              <a:t>Author</a:t>
            </a:r>
            <a:r>
              <a:rPr kumimoji="0" lang="zh-CN" altLang="en-US"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t>
            </a:r>
            <a:r>
              <a:rPr kumimoji="0" lang="en-US" altLang="zh-CN"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XXX</a:t>
            </a:r>
            <a:endParaRPr kumimoji="0" lang="en-US" altLang="zh-CN"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
        <p:nvSpPr>
          <p:cNvPr id="68" name="文本框 67"/>
          <p:cNvSpPr txBox="1"/>
          <p:nvPr/>
        </p:nvSpPr>
        <p:spPr>
          <a:xfrm>
            <a:off x="3339431" y="5509846"/>
            <a:ext cx="2464761"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Advisor</a:t>
            </a:r>
            <a:r>
              <a:rPr kumimoji="0" lang="zh-CN" altLang="en-US"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t>
            </a:r>
            <a:r>
              <a:rPr kumimoji="0" lang="en-US" altLang="zh-CN"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Professor Li</a:t>
            </a:r>
            <a:endParaRPr kumimoji="0" lang="zh-CN" altLang="en-US" sz="2000" b="0"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
        <p:nvSpPr>
          <p:cNvPr id="2" name="文本框 1"/>
          <p:cNvSpPr txBox="1"/>
          <p:nvPr/>
        </p:nvSpPr>
        <p:spPr>
          <a:xfrm>
            <a:off x="200732" y="4035725"/>
            <a:ext cx="5805946" cy="1076325"/>
          </a:xfrm>
          <a:prstGeom prst="rect">
            <a:avLst/>
          </a:prstGeom>
          <a:noFill/>
        </p:spPr>
        <p:txBody>
          <a:bodyPr wrap="square" rtlCol="0">
            <a:spAutoFit/>
          </a:bodyPr>
          <a:lstStyle/>
          <a:p>
            <a:pPr lvl="0" algn="ctr">
              <a:defRPr/>
            </a:pPr>
            <a:r>
              <a:rPr kumimoji="0" lang="en-US" altLang="zh-CN" sz="3200" b="0" i="0" u="none" strike="noStrike" cap="none" spc="200" normalizeH="0" baseline="0" dirty="0">
                <a:solidFill>
                  <a:schemeClr val="accent1"/>
                </a:solidFill>
                <a:latin typeface="Monotype Corsiva" panose="03010101010201010101" pitchFamily="66" charset="0"/>
                <a:ea typeface="微软雅黑" panose="020B0503020204020204" pitchFamily="34" charset="-122"/>
                <a:cs typeface="+mn-ea"/>
                <a:sym typeface="Arial" panose="020B0604020202020204" pitchFamily="34" charset="0"/>
              </a:rPr>
              <a:t>Some examples of good definitions and bad definitions</a:t>
            </a:r>
            <a:endParaRPr kumimoji="0" lang="en-US" altLang="zh-CN" sz="3200" b="0" i="0" u="none" strike="noStrike" cap="none" spc="200" normalizeH="0" baseline="0" dirty="0">
              <a:solidFill>
                <a:schemeClr val="accent1"/>
              </a:solidFill>
              <a:latin typeface="Monotype Corsiva" panose="03010101010201010101" pitchFamily="66"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 </a:t>
            </a:r>
            <a:endParaRPr lang="en-US" altLang="zh-CN"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1790065" y="1597025"/>
            <a:ext cx="8903970" cy="3844290"/>
          </a:xfrm>
          <a:prstGeom prst="rect">
            <a:avLst/>
          </a:prstGeom>
          <a:noFill/>
        </p:spPr>
        <p:txBody>
          <a:bodyPr wrap="square">
            <a:noAutofit/>
          </a:bodyPr>
          <a:lstStyle/>
          <a:p>
            <a:r>
              <a:rPr lang="en-US" sz="2400" dirty="0">
                <a:solidFill>
                  <a:schemeClr val="accent1">
                    <a:lumMod val="75000"/>
                  </a:schemeClr>
                </a:solidFill>
                <a:latin typeface="PingFang SC" charset="0"/>
                <a:ea typeface="等线" panose="02010600030101010101" pitchFamily="2" charset="-122"/>
                <a:cs typeface="PingFang SC" charset="0"/>
              </a:rPr>
              <a:t>2,Natural language processing</a:t>
            </a:r>
            <a:endParaRPr lang="en-US" sz="2400" dirty="0">
              <a:solidFill>
                <a:schemeClr val="accent1">
                  <a:lumMod val="75000"/>
                </a:schemeClr>
              </a:solidFill>
              <a:latin typeface="PingFang SC" charset="0"/>
              <a:ea typeface="等线" panose="02010600030101010101" pitchFamily="2" charset="-122"/>
              <a:cs typeface="PingFang SC" charset="0"/>
            </a:endParaRPr>
          </a:p>
          <a:p>
            <a:endParaRPr sz="2400" dirty="0">
              <a:solidFill>
                <a:schemeClr val="accent1">
                  <a:lumMod val="75000"/>
                </a:schemeClr>
              </a:solidFill>
              <a:latin typeface="PingFang SC" charset="0"/>
              <a:ea typeface="等线" panose="02010600030101010101" pitchFamily="2" charset="-122"/>
              <a:cs typeface="PingFang SC" charset="0"/>
            </a:endParaRPr>
          </a:p>
          <a:p>
            <a:r>
              <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rPr>
              <a:t>NLP is an interdisciplinary subfield of computer science and linguistics. It is primarily concerned with giving computers the ability to support and manipulate speech. It involves processing natural language datasets, such as text corpora or speech corpora, using either rule-based or probabilistic (i.e. statistical and, most recently, neural network-based) machine learning approaches. The goal is a computer capable of "understanding" the contents of documents, including the contextual nuances of the language within them. </a:t>
            </a:r>
            <a:endPar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 </a:t>
            </a:r>
            <a:endParaRPr lang="en-US" altLang="zh-CN"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528955" y="1285240"/>
            <a:ext cx="6433820" cy="5003800"/>
          </a:xfrm>
          <a:prstGeom prst="rect">
            <a:avLst/>
          </a:prstGeom>
          <a:noFill/>
        </p:spPr>
        <p:txBody>
          <a:bodyPr wrap="square">
            <a:noAutofit/>
          </a:bodyPr>
          <a:lstStyle/>
          <a:p>
            <a:r>
              <a:rPr sz="2400" dirty="0">
                <a:solidFill>
                  <a:schemeClr val="accent1">
                    <a:lumMod val="75000"/>
                  </a:schemeClr>
                </a:solidFill>
                <a:latin typeface="PingFang SC" charset="0"/>
                <a:ea typeface="等线" panose="02010600030101010101" pitchFamily="2" charset="-122"/>
                <a:cs typeface="PingFang SC" charset="0"/>
              </a:rPr>
              <a:t>Natural language processing is a</a:t>
            </a:r>
            <a:r>
              <a:rPr lang="en-US" sz="2400" dirty="0">
                <a:solidFill>
                  <a:schemeClr val="accent1">
                    <a:lumMod val="75000"/>
                  </a:schemeClr>
                </a:solidFill>
                <a:latin typeface="PingFang SC" charset="0"/>
                <a:ea typeface="等线" panose="02010600030101010101" pitchFamily="2" charset="-122"/>
                <a:cs typeface="PingFang SC" charset="0"/>
              </a:rPr>
              <a:t>n </a:t>
            </a:r>
            <a:r>
              <a:rPr lang="en-US" sz="2400" dirty="0">
                <a:solidFill>
                  <a:schemeClr val="accent1"/>
                </a:solidFill>
                <a:effectLst>
                  <a:outerShdw blurRad="38100" dist="25400" dir="5400000" algn="ctr" rotWithShape="0">
                    <a:srgbClr val="6E747A">
                      <a:alpha val="43000"/>
                    </a:srgbClr>
                  </a:outerShdw>
                </a:effectLst>
                <a:latin typeface="PingFang SC" charset="0"/>
                <a:ea typeface="等线" panose="02010600030101010101" pitchFamily="2" charset="-122"/>
                <a:cs typeface="PingFang SC" charset="0"/>
                <a:sym typeface="+mn-ea"/>
              </a:rPr>
              <a:t>interdisciplinary</a:t>
            </a:r>
            <a:r>
              <a:rPr sz="2400" dirty="0">
                <a:solidFill>
                  <a:schemeClr val="accent1">
                    <a:lumMod val="75000"/>
                  </a:schemeClr>
                </a:solidFill>
                <a:latin typeface="PingFang SC" charset="0"/>
                <a:ea typeface="等线" panose="02010600030101010101" pitchFamily="2" charset="-122"/>
                <a:cs typeface="PingFang SC" charset="0"/>
              </a:rPr>
              <a:t> that combines computer science, artificial intelligence and linguistics</a:t>
            </a:r>
            <a:r>
              <a:rPr lang="en-US" sz="2400" dirty="0">
                <a:solidFill>
                  <a:schemeClr val="accent1">
                    <a:lumMod val="75000"/>
                  </a:schemeClr>
                </a:solidFill>
                <a:latin typeface="PingFang SC" charset="0"/>
                <a:ea typeface="等线" panose="02010600030101010101" pitchFamily="2" charset="-122"/>
                <a:cs typeface="PingFang SC" charset="0"/>
              </a:rPr>
              <a:t>, which aim to</a:t>
            </a:r>
            <a:r>
              <a:rPr sz="2400" dirty="0">
                <a:solidFill>
                  <a:schemeClr val="accent1">
                    <a:lumMod val="75000"/>
                  </a:schemeClr>
                </a:solidFill>
                <a:latin typeface="PingFang SC" charset="0"/>
                <a:ea typeface="等线" panose="02010600030101010101" pitchFamily="2" charset="-122"/>
                <a:cs typeface="PingFang SC" charset="0"/>
              </a:rPr>
              <a:t> study how machines can learn to process and understand human language through </a:t>
            </a:r>
            <a:r>
              <a:rPr lang="en-US" sz="2400" dirty="0">
                <a:solidFill>
                  <a:schemeClr val="accent1">
                    <a:lumMod val="75000"/>
                  </a:schemeClr>
                </a:solidFill>
                <a:latin typeface="PingFang SC" charset="0"/>
                <a:ea typeface="等线" panose="02010600030101010101" pitchFamily="2" charset="-122"/>
                <a:cs typeface="PingFang SC" charset="0"/>
              </a:rPr>
              <a:t>various </a:t>
            </a:r>
            <a:r>
              <a:rPr sz="2400" dirty="0">
                <a:solidFill>
                  <a:schemeClr val="accent1">
                    <a:lumMod val="75000"/>
                  </a:schemeClr>
                </a:solidFill>
                <a:latin typeface="PingFang SC" charset="0"/>
                <a:ea typeface="等线" panose="02010600030101010101" pitchFamily="2" charset="-122"/>
                <a:cs typeface="PingFang SC" charset="0"/>
              </a:rPr>
              <a:t>techniques</a:t>
            </a:r>
            <a:r>
              <a:rPr lang="en-US" sz="2400" dirty="0">
                <a:solidFill>
                  <a:schemeClr val="accent1">
                    <a:lumMod val="75000"/>
                  </a:schemeClr>
                </a:solidFill>
                <a:latin typeface="PingFang SC" charset="0"/>
                <a:ea typeface="等线" panose="02010600030101010101" pitchFamily="2" charset="-122"/>
                <a:cs typeface="PingFang SC" charset="0"/>
              </a:rPr>
              <a:t>.</a:t>
            </a:r>
            <a:endParaRPr lang="en-US" sz="2400" dirty="0">
              <a:solidFill>
                <a:schemeClr val="accent1">
                  <a:lumMod val="75000"/>
                </a:schemeClr>
              </a:solidFill>
              <a:latin typeface="PingFang SC" charset="0"/>
              <a:ea typeface="等线" panose="02010600030101010101" pitchFamily="2" charset="-122"/>
              <a:cs typeface="PingFang SC" charset="0"/>
            </a:endParaRPr>
          </a:p>
        </p:txBody>
      </p:sp>
      <p:pic>
        <p:nvPicPr>
          <p:cNvPr id="107" name="图片 106"/>
          <p:cNvPicPr/>
          <p:nvPr/>
        </p:nvPicPr>
        <p:blipFill>
          <a:blip r:embed="rId2"/>
          <a:stretch>
            <a:fillRect/>
          </a:stretch>
        </p:blipFill>
        <p:spPr>
          <a:xfrm>
            <a:off x="6963410" y="1801495"/>
            <a:ext cx="4726305" cy="4749800"/>
          </a:xfrm>
          <a:prstGeom prst="rect">
            <a:avLst/>
          </a:prstGeom>
          <a:noFill/>
          <a:ln w="9525">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8" y="2523614"/>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1623934" y="2862177"/>
            <a:ext cx="8944132" cy="941796"/>
          </a:xfrm>
          <a:prstGeom prst="rect">
            <a:avLst/>
          </a:prstGeom>
          <a:effectLst>
            <a:outerShdw blurRad="63500" sx="102000" sy="102000" algn="ctr" rotWithShape="0">
              <a:prstClr val="black">
                <a:alpha val="40000"/>
              </a:prstClr>
            </a:outerShdw>
          </a:effectLst>
        </p:spPr>
        <p:txBody>
          <a:bodyPr wrap="square">
            <a:spAutoFit/>
          </a:bodyPr>
          <a:lstStyle/>
          <a:p>
            <a:pPr algn="ctr">
              <a:lnSpc>
                <a:spcPct val="120000"/>
              </a:lnSpc>
              <a:defRPr/>
            </a:pPr>
            <a:r>
              <a:rPr lang="en-US" altLang="zh-CN" sz="4800" b="0" i="0" dirty="0">
                <a:solidFill>
                  <a:srgbClr val="101214"/>
                </a:solidFill>
                <a:effectLst/>
                <a:latin typeface="Monotype Corsiva" panose="03010101010201010101" pitchFamily="66" charset="0"/>
              </a:rPr>
              <a:t>Thank you for your criticism</a:t>
            </a:r>
            <a:endParaRPr lang="zh-CN" altLang="en-US" sz="4800" b="1" spc="300" dirty="0">
              <a:solidFill>
                <a:schemeClr val="tx1">
                  <a:lumMod val="85000"/>
                  <a:lumOff val="15000"/>
                </a:schemeClr>
              </a:solidFill>
              <a:latin typeface="Monotype Corsiva" panose="03010101010201010101" pitchFamily="66" charset="0"/>
              <a:ea typeface="微软雅黑" panose="020B0503020204020204" pitchFamily="34" charset="-122"/>
              <a:cs typeface="+mn-ea"/>
              <a:sym typeface="Arial" panose="020B0604020202020204" pitchFamily="34" charset="0"/>
            </a:endParaRPr>
          </a:p>
        </p:txBody>
      </p:sp>
      <p:grpSp>
        <p:nvGrpSpPr>
          <p:cNvPr id="109" name="组合 108"/>
          <p:cNvGrpSpPr/>
          <p:nvPr/>
        </p:nvGrpSpPr>
        <p:grpSpPr>
          <a:xfrm>
            <a:off x="3319125" y="4170328"/>
            <a:ext cx="5313083" cy="411883"/>
            <a:chOff x="696195" y="6361540"/>
            <a:chExt cx="7130949" cy="411883"/>
          </a:xfrm>
        </p:grpSpPr>
        <p:sp>
          <p:nvSpPr>
            <p:cNvPr id="110" name="文本框 109"/>
            <p:cNvSpPr txBox="1"/>
            <p:nvPr/>
          </p:nvSpPr>
          <p:spPr>
            <a:xfrm>
              <a:off x="696195" y="6361540"/>
              <a:ext cx="3881750" cy="39878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000" b="1" dirty="0">
                  <a:solidFill>
                    <a:prstClr val="white">
                      <a:lumMod val="50000"/>
                    </a:prstClr>
                  </a:solidFill>
                  <a:latin typeface="Monotype Corsiva" panose="03010101010201010101" pitchFamily="66" charset="0"/>
                  <a:ea typeface="微软雅黑" panose="020B0503020204020204" pitchFamily="34" charset="-122"/>
                  <a:cs typeface="+mn-ea"/>
                  <a:sym typeface="Arial" panose="020B0604020202020204" pitchFamily="34" charset="0"/>
                </a:rPr>
                <a:t>Author</a:t>
              </a:r>
              <a:r>
                <a:rPr kumimoji="0" lang="zh-CN" altLang="en-US" sz="2000" b="1" u="none" strike="noStrike" kern="1200" cap="none" spc="0" normalizeH="0" baseline="0" noProof="0" dirty="0">
                  <a:ln>
                    <a:noFill/>
                  </a:ln>
                  <a:solidFill>
                    <a:prstClr val="white">
                      <a:lumMod val="50000"/>
                    </a:prstClr>
                  </a:solidFill>
                  <a:uLnTx/>
                  <a:uFillTx/>
                  <a:latin typeface="Monotype Corsiva" panose="03010101010201010101" pitchFamily="66" charset="0"/>
                  <a:ea typeface="微软雅黑" panose="020B0503020204020204" pitchFamily="34" charset="-122"/>
                  <a:cs typeface="+mn-ea"/>
                  <a:sym typeface="Arial" panose="020B0604020202020204" pitchFamily="34" charset="0"/>
                </a:rPr>
                <a:t>：</a:t>
              </a:r>
              <a:r>
                <a:rPr kumimoji="0" lang="en-US" altLang="zh-CN" sz="2000" b="1" u="none" strike="noStrike" kern="1200" cap="none" spc="0" normalizeH="0" baseline="0" noProof="0" dirty="0">
                  <a:ln>
                    <a:noFill/>
                  </a:ln>
                  <a:solidFill>
                    <a:prstClr val="white">
                      <a:lumMod val="50000"/>
                    </a:prstClr>
                  </a:solidFill>
                  <a:uLnTx/>
                  <a:uFillTx/>
                  <a:latin typeface="Monotype Corsiva" panose="03010101010201010101" pitchFamily="66" charset="0"/>
                  <a:ea typeface="微软雅黑" panose="020B0503020204020204" pitchFamily="34" charset="-122"/>
                  <a:cs typeface="+mn-ea"/>
                  <a:sym typeface="Arial" panose="020B0604020202020204" pitchFamily="34" charset="0"/>
                </a:rPr>
                <a:t>XXX</a:t>
              </a:r>
              <a:endParaRPr kumimoji="0" lang="en-US" altLang="zh-CN" sz="2000" b="1" u="none" strike="noStrike" kern="1200" cap="none" spc="0" normalizeH="0" baseline="0" noProof="0" dirty="0">
                <a:ln>
                  <a:noFill/>
                </a:ln>
                <a:solidFill>
                  <a:prstClr val="white">
                    <a:lumMod val="50000"/>
                  </a:prstClr>
                </a:solidFill>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
          <p:nvSpPr>
            <p:cNvPr id="111" name="文本框 110"/>
            <p:cNvSpPr txBox="1"/>
            <p:nvPr/>
          </p:nvSpPr>
          <p:spPr>
            <a:xfrm>
              <a:off x="4577945" y="6373313"/>
              <a:ext cx="324919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Advisor</a:t>
              </a:r>
              <a:r>
                <a:rPr kumimoji="0" lang="zh-CN" altLang="en-US" sz="2000" b="1"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t>
              </a:r>
              <a:r>
                <a:rPr kumimoji="0" lang="en-US" altLang="zh-CN" sz="2000" b="1"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Professor Li</a:t>
              </a:r>
              <a:endParaRPr kumimoji="0" lang="zh-CN" altLang="en-US" sz="2000" b="1" i="0" u="none" strike="noStrike" kern="1200" cap="none" spc="0" normalizeH="0" baseline="0" noProof="0" dirty="0">
                <a:ln>
                  <a:noFill/>
                </a:ln>
                <a:solidFill>
                  <a:prstClr val="white">
                    <a:lumMod val="50000"/>
                  </a:prstClr>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grpSp>
      <p:cxnSp>
        <p:nvCxnSpPr>
          <p:cNvPr id="3" name="直接连接符 2"/>
          <p:cNvCxnSpPr/>
          <p:nvPr/>
        </p:nvCxnSpPr>
        <p:spPr>
          <a:xfrm>
            <a:off x="5843180" y="4016466"/>
            <a:ext cx="505641" cy="0"/>
          </a:xfrm>
          <a:prstGeom prst="line">
            <a:avLst/>
          </a:prstGeom>
          <a:ln w="22225"/>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5639307" y="3384380"/>
            <a:ext cx="4604818" cy="768415"/>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一个</a:t>
            </a: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好定义的</a:t>
            </a: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特征</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iṩ1îḍe"/>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Part 01</a:t>
            </a:r>
            <a:endPar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矩形 76"/>
          <p:cNvSpPr/>
          <p:nvPr/>
        </p:nvSpPr>
        <p:spPr>
          <a:xfrm>
            <a:off x="5752531" y="4156671"/>
            <a:ext cx="4365257" cy="337185"/>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ysClr val="windowText" lastClr="000000"/>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A good definition </a:t>
            </a:r>
            <a:r>
              <a:rPr kumimoji="0" lang="en-US" altLang="zh-CN" sz="1600" b="0" i="0" u="none" strike="noStrike" kern="1200" cap="none" spc="0" normalizeH="0" baseline="0" noProof="0" dirty="0">
                <a:ln>
                  <a:noFill/>
                </a:ln>
                <a:solidFill>
                  <a:sysClr val="windowText" lastClr="000000"/>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‘s  features</a:t>
            </a:r>
            <a:endParaRPr kumimoji="0" lang="en-US" altLang="zh-CN" sz="1600" b="0" i="0" u="none" strike="noStrike" kern="1200" cap="none" spc="0" normalizeH="0" baseline="0" noProof="0" dirty="0">
              <a:ln>
                <a:noFill/>
              </a:ln>
              <a:solidFill>
                <a:sysClr val="windowText" lastClr="000000"/>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1.components</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2790825" y="1940560"/>
            <a:ext cx="7079615" cy="2285365"/>
          </a:xfrm>
          <a:prstGeom prst="rect">
            <a:avLst/>
          </a:prstGeom>
          <a:noFill/>
        </p:spPr>
        <p:txBody>
          <a:bodyPr wrap="square">
            <a:noAutofit/>
          </a:bodyPr>
          <a:lstStyle/>
          <a:p>
            <a:r>
              <a:rPr lang="zh-CN" altLang="en-US" sz="2400" dirty="0">
                <a:solidFill>
                  <a:schemeClr val="accent1">
                    <a:lumMod val="75000"/>
                  </a:schemeClr>
                </a:solidFill>
                <a:effectLst/>
                <a:latin typeface="PingFang SC" charset="0"/>
                <a:ea typeface="等线" panose="02010600030101010101" pitchFamily="2" charset="-122"/>
                <a:cs typeface="PingFang SC" charset="0"/>
              </a:rPr>
              <a:t>A definition is basically composed of three parts</a:t>
            </a:r>
            <a:r>
              <a:rPr lang="en-US" altLang="zh-CN" sz="2400" dirty="0">
                <a:solidFill>
                  <a:schemeClr val="accent1">
                    <a:lumMod val="75000"/>
                  </a:schemeClr>
                </a:solidFill>
                <a:effectLst/>
                <a:latin typeface="PingFang SC" charset="0"/>
                <a:ea typeface="等线" panose="02010600030101010101" pitchFamily="2" charset="-122"/>
                <a:cs typeface="PingFang SC" charset="0"/>
              </a:rPr>
              <a:t>:</a:t>
            </a:r>
            <a:endParaRPr lang="en-US" altLang="zh-CN" sz="2400" dirty="0">
              <a:solidFill>
                <a:schemeClr val="accent1">
                  <a:lumMod val="75000"/>
                </a:schemeClr>
              </a:solidFill>
              <a:effectLst/>
              <a:latin typeface="PingFang SC" charset="0"/>
              <a:ea typeface="等线" panose="02010600030101010101" pitchFamily="2" charset="-122"/>
              <a:cs typeface="PingFang SC" charset="0"/>
            </a:endParaRPr>
          </a:p>
          <a:p>
            <a:endParaRPr lang="en-US" altLang="zh-CN" sz="2400" dirty="0">
              <a:solidFill>
                <a:schemeClr val="accent1">
                  <a:lumMod val="75000"/>
                </a:schemeClr>
              </a:solidFill>
              <a:effectLst/>
              <a:latin typeface="PingFang SC" charset="0"/>
              <a:ea typeface="等线" panose="02010600030101010101" pitchFamily="2" charset="-122"/>
              <a:cs typeface="PingFang SC" charset="0"/>
            </a:endParaRPr>
          </a:p>
          <a:p>
            <a:r>
              <a:rPr lang="en-US" altLang="zh-CN" sz="2400" dirty="0">
                <a:solidFill>
                  <a:schemeClr val="accent1">
                    <a:lumMod val="75000"/>
                  </a:schemeClr>
                </a:solidFill>
                <a:effectLst/>
                <a:latin typeface="PingFang SC" charset="0"/>
                <a:ea typeface="等线" panose="02010600030101010101" pitchFamily="2" charset="-122"/>
                <a:cs typeface="PingFang SC" charset="0"/>
              </a:rPr>
              <a:t>1. </a:t>
            </a:r>
            <a:r>
              <a:rPr lang="zh-CN" altLang="en-US" sz="2400" dirty="0">
                <a:solidFill>
                  <a:schemeClr val="accent1">
                    <a:lumMod val="75000"/>
                  </a:schemeClr>
                </a:solidFill>
                <a:effectLst/>
                <a:latin typeface="PingFang SC" charset="0"/>
                <a:ea typeface="等线" panose="02010600030101010101" pitchFamily="2" charset="-122"/>
                <a:cs typeface="PingFang SC" charset="0"/>
              </a:rPr>
              <a:t>The term or concept to be defined--the </a:t>
            </a:r>
            <a:r>
              <a:rPr lang="zh-CN" altLang="en-US" sz="2400" dirty="0">
                <a:solidFill>
                  <a:srgbClr val="FF0000"/>
                </a:solidFill>
                <a:effectLst/>
                <a:latin typeface="PingFang SC" charset="0"/>
                <a:ea typeface="等线" panose="02010600030101010101" pitchFamily="2" charset="-122"/>
                <a:cs typeface="PingFang SC" charset="0"/>
              </a:rPr>
              <a:t>target</a:t>
            </a:r>
            <a:r>
              <a:rPr lang="zh-CN" altLang="en-US" sz="2400" dirty="0">
                <a:solidFill>
                  <a:schemeClr val="accent1">
                    <a:lumMod val="75000"/>
                  </a:schemeClr>
                </a:solidFill>
                <a:effectLst/>
                <a:latin typeface="PingFang SC" charset="0"/>
                <a:ea typeface="等线" panose="02010600030101010101" pitchFamily="2" charset="-122"/>
                <a:cs typeface="PingFang SC" charset="0"/>
              </a:rPr>
              <a:t> of the definition:</a:t>
            </a:r>
            <a:endParaRPr lang="zh-CN" altLang="en-US" sz="2400" dirty="0">
              <a:solidFill>
                <a:schemeClr val="accent1">
                  <a:lumMod val="75000"/>
                </a:schemeClr>
              </a:solidFill>
              <a:effectLst/>
              <a:latin typeface="PingFang SC" charset="0"/>
              <a:ea typeface="等线" panose="02010600030101010101" pitchFamily="2" charset="-122"/>
              <a:cs typeface="PingFang SC" charset="0"/>
            </a:endParaRPr>
          </a:p>
          <a:p>
            <a:r>
              <a:rPr lang="zh-CN" altLang="en-US" sz="2400" dirty="0">
                <a:solidFill>
                  <a:schemeClr val="accent1">
                    <a:lumMod val="75000"/>
                  </a:schemeClr>
                </a:solidFill>
                <a:effectLst/>
                <a:latin typeface="PingFang SC" charset="0"/>
                <a:ea typeface="等线" panose="02010600030101010101" pitchFamily="2" charset="-122"/>
                <a:cs typeface="PingFang SC" charset="0"/>
              </a:rPr>
              <a:t>2</a:t>
            </a:r>
            <a:r>
              <a:rPr lang="en-US" altLang="zh-CN" sz="2400" dirty="0">
                <a:solidFill>
                  <a:schemeClr val="accent1">
                    <a:lumMod val="75000"/>
                  </a:schemeClr>
                </a:solidFill>
                <a:effectLst/>
                <a:latin typeface="PingFang SC" charset="0"/>
                <a:ea typeface="等线" panose="02010600030101010101" pitchFamily="2" charset="-122"/>
                <a:cs typeface="PingFang SC" charset="0"/>
              </a:rPr>
              <a:t>.</a:t>
            </a:r>
            <a:r>
              <a:rPr lang="zh-CN" altLang="en-US" sz="2400" dirty="0">
                <a:solidFill>
                  <a:schemeClr val="accent1">
                    <a:lumMod val="75000"/>
                  </a:schemeClr>
                </a:solidFill>
                <a:effectLst/>
                <a:latin typeface="PingFang SC" charset="0"/>
                <a:ea typeface="等线" panose="02010600030101010101" pitchFamily="2" charset="-122"/>
                <a:cs typeface="PingFang SC" charset="0"/>
              </a:rPr>
              <a:t>The general </a:t>
            </a:r>
            <a:r>
              <a:rPr lang="zh-CN" altLang="en-US" sz="2400" dirty="0">
                <a:solidFill>
                  <a:srgbClr val="FF0000"/>
                </a:solidFill>
                <a:effectLst/>
                <a:latin typeface="PingFang SC" charset="0"/>
                <a:ea typeface="等线" panose="02010600030101010101" pitchFamily="2" charset="-122"/>
                <a:cs typeface="PingFang SC" charset="0"/>
              </a:rPr>
              <a:t>category</a:t>
            </a:r>
            <a:r>
              <a:rPr lang="zh-CN" altLang="en-US" sz="2400" dirty="0">
                <a:solidFill>
                  <a:schemeClr val="accent1">
                    <a:lumMod val="75000"/>
                  </a:schemeClr>
                </a:solidFill>
                <a:effectLst/>
                <a:latin typeface="PingFang SC" charset="0"/>
                <a:ea typeface="等线" panose="02010600030101010101" pitchFamily="2" charset="-122"/>
                <a:cs typeface="PingFang SC" charset="0"/>
              </a:rPr>
              <a:t> to which the target belongs; and</a:t>
            </a:r>
            <a:endParaRPr lang="zh-CN" altLang="en-US" sz="2400" dirty="0">
              <a:solidFill>
                <a:schemeClr val="accent1">
                  <a:lumMod val="75000"/>
                </a:schemeClr>
              </a:solidFill>
              <a:effectLst/>
              <a:latin typeface="PingFang SC" charset="0"/>
              <a:ea typeface="等线" panose="02010600030101010101" pitchFamily="2" charset="-122"/>
              <a:cs typeface="PingFang SC" charset="0"/>
            </a:endParaRPr>
          </a:p>
          <a:p>
            <a:r>
              <a:rPr lang="en-US" altLang="zh-CN" sz="2400" dirty="0">
                <a:solidFill>
                  <a:schemeClr val="accent1">
                    <a:lumMod val="75000"/>
                  </a:schemeClr>
                </a:solidFill>
                <a:effectLst/>
                <a:latin typeface="PingFang SC" charset="0"/>
                <a:ea typeface="等线" panose="02010600030101010101" pitchFamily="2" charset="-122"/>
                <a:cs typeface="PingFang SC" charset="0"/>
              </a:rPr>
              <a:t>3.</a:t>
            </a:r>
            <a:r>
              <a:rPr lang="zh-CN" altLang="en-US" sz="2400" dirty="0">
                <a:solidFill>
                  <a:schemeClr val="accent1">
                    <a:lumMod val="75000"/>
                  </a:schemeClr>
                </a:solidFill>
                <a:effectLst/>
                <a:latin typeface="PingFang SC" charset="0"/>
                <a:ea typeface="等线" panose="02010600030101010101" pitchFamily="2" charset="-122"/>
                <a:cs typeface="PingFang SC" charset="0"/>
              </a:rPr>
              <a:t>The </a:t>
            </a:r>
            <a:r>
              <a:rPr lang="zh-CN" altLang="en-US" sz="2400" dirty="0">
                <a:solidFill>
                  <a:srgbClr val="FF0000"/>
                </a:solidFill>
                <a:effectLst/>
                <a:latin typeface="PingFang SC" charset="0"/>
                <a:ea typeface="等线" panose="02010600030101010101" pitchFamily="2" charset="-122"/>
                <a:cs typeface="PingFang SC" charset="0"/>
              </a:rPr>
              <a:t>distinguishing feature</a:t>
            </a:r>
            <a:r>
              <a:rPr lang="zh-CN" altLang="en-US" sz="2400" dirty="0">
                <a:solidFill>
                  <a:schemeClr val="accent1">
                    <a:lumMod val="75000"/>
                  </a:schemeClr>
                </a:solidFill>
                <a:effectLst/>
                <a:latin typeface="PingFang SC" charset="0"/>
                <a:ea typeface="等线" panose="02010600030101010101" pitchFamily="2" charset="-122"/>
                <a:cs typeface="PingFang SC" charset="0"/>
              </a:rPr>
              <a:t> or features that characterize the target</a:t>
            </a:r>
            <a:endParaRPr lang="zh-CN" altLang="en-US" sz="2400" dirty="0">
              <a:solidFill>
                <a:schemeClr val="accent1">
                  <a:lumMod val="75000"/>
                </a:schemeClr>
              </a:solidFill>
              <a:effectLst/>
              <a:latin typeface="PingFang SC" charset="0"/>
              <a:ea typeface="等线" panose="02010600030101010101" pitchFamily="2" charset="-122"/>
              <a:cs typeface="PingFang SC" charset="0"/>
            </a:endParaRPr>
          </a:p>
          <a:p>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2.criteria</a:t>
            </a:r>
            <a:endParaRPr lang="en-US" altLang="zh-CN"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2494915" y="1584325"/>
            <a:ext cx="8110855" cy="4036060"/>
          </a:xfrm>
          <a:prstGeom prst="rect">
            <a:avLst/>
          </a:prstGeom>
          <a:noFill/>
        </p:spPr>
        <p:txBody>
          <a:bodyPr wrap="square">
            <a:noAutofit/>
          </a:bodyPr>
          <a:lstStyle/>
          <a:p>
            <a:r>
              <a:rPr sz="2400" dirty="0">
                <a:solidFill>
                  <a:schemeClr val="accent1">
                    <a:lumMod val="75000"/>
                  </a:schemeClr>
                </a:solidFill>
                <a:effectLst/>
                <a:latin typeface="PingFang SC" charset="0"/>
                <a:ea typeface="等线" panose="02010600030101010101" pitchFamily="2" charset="-122"/>
                <a:cs typeface="PingFang SC" charset="0"/>
              </a:rPr>
              <a:t>A good definition meets four criteria:</a:t>
            </a:r>
            <a:endParaRPr sz="2400" dirty="0">
              <a:solidFill>
                <a:schemeClr val="accent1">
                  <a:lumMod val="75000"/>
                </a:schemeClr>
              </a:solidFill>
              <a:effectLst/>
              <a:latin typeface="PingFang SC" charset="0"/>
              <a:ea typeface="等线" panose="02010600030101010101" pitchFamily="2" charset="-122"/>
              <a:cs typeface="PingFang SC" charset="0"/>
            </a:endParaRPr>
          </a:p>
          <a:p>
            <a:r>
              <a:rPr lang="en-US" sz="2400" dirty="0">
                <a:solidFill>
                  <a:schemeClr val="accent1">
                    <a:lumMod val="75000"/>
                  </a:schemeClr>
                </a:solidFill>
                <a:effectLst/>
                <a:latin typeface="PingFang SC" charset="0"/>
                <a:ea typeface="等线" panose="02010600030101010101" pitchFamily="2" charset="-122"/>
                <a:cs typeface="PingFang SC" charset="0"/>
              </a:rPr>
              <a:t>1.</a:t>
            </a:r>
            <a:r>
              <a:rPr sz="2400" dirty="0">
                <a:solidFill>
                  <a:schemeClr val="accent1">
                    <a:lumMod val="75000"/>
                  </a:schemeClr>
                </a:solidFill>
                <a:effectLst/>
                <a:latin typeface="PingFang SC" charset="0"/>
                <a:ea typeface="等线" panose="02010600030101010101" pitchFamily="2" charset="-122"/>
                <a:cs typeface="PingFang SC" charset="0"/>
              </a:rPr>
              <a:t>The definition </a:t>
            </a:r>
            <a:r>
              <a:rPr sz="2400" dirty="0">
                <a:solidFill>
                  <a:srgbClr val="FF0000"/>
                </a:solidFill>
                <a:effectLst/>
                <a:latin typeface="PingFang SC" charset="0"/>
                <a:ea typeface="等线" panose="02010600030101010101" pitchFamily="2" charset="-122"/>
                <a:cs typeface="PingFang SC" charset="0"/>
              </a:rPr>
              <a:t>provides the correct general category</a:t>
            </a:r>
            <a:r>
              <a:rPr sz="2400" dirty="0">
                <a:solidFill>
                  <a:schemeClr val="accent1">
                    <a:lumMod val="75000"/>
                  </a:schemeClr>
                </a:solidFill>
                <a:effectLst/>
                <a:latin typeface="PingFang SC" charset="0"/>
                <a:ea typeface="等线" panose="02010600030101010101" pitchFamily="2" charset="-122"/>
                <a:cs typeface="PingFang SC" charset="0"/>
              </a:rPr>
              <a:t> of the target, being neither too large nor</a:t>
            </a:r>
            <a:endParaRPr sz="2400" dirty="0">
              <a:solidFill>
                <a:schemeClr val="accent1">
                  <a:lumMod val="75000"/>
                </a:schemeClr>
              </a:solidFill>
              <a:effectLst/>
              <a:latin typeface="PingFang SC" charset="0"/>
              <a:ea typeface="等线" panose="02010600030101010101" pitchFamily="2" charset="-122"/>
              <a:cs typeface="PingFang SC" charset="0"/>
            </a:endParaRPr>
          </a:p>
          <a:p>
            <a:r>
              <a:rPr sz="2400" dirty="0">
                <a:solidFill>
                  <a:schemeClr val="accent1">
                    <a:lumMod val="75000"/>
                  </a:schemeClr>
                </a:solidFill>
                <a:effectLst/>
                <a:latin typeface="PingFang SC" charset="0"/>
                <a:ea typeface="等线" panose="02010600030101010101" pitchFamily="2" charset="-122"/>
                <a:cs typeface="PingFang SC" charset="0"/>
              </a:rPr>
              <a:t>to small</a:t>
            </a:r>
            <a:endParaRPr sz="2400" dirty="0">
              <a:solidFill>
                <a:schemeClr val="accent1">
                  <a:lumMod val="75000"/>
                </a:schemeClr>
              </a:solidFill>
              <a:effectLst/>
              <a:latin typeface="PingFang SC" charset="0"/>
              <a:ea typeface="等线" panose="02010600030101010101" pitchFamily="2" charset="-122"/>
              <a:cs typeface="PingFang SC" charset="0"/>
            </a:endParaRPr>
          </a:p>
          <a:p>
            <a:r>
              <a:rPr lang="en-US" sz="2400" dirty="0">
                <a:solidFill>
                  <a:schemeClr val="accent1">
                    <a:lumMod val="75000"/>
                  </a:schemeClr>
                </a:solidFill>
                <a:effectLst/>
                <a:latin typeface="PingFang SC" charset="0"/>
                <a:ea typeface="等线" panose="02010600030101010101" pitchFamily="2" charset="-122"/>
                <a:cs typeface="PingFang SC" charset="0"/>
              </a:rPr>
              <a:t>2.</a:t>
            </a:r>
            <a:r>
              <a:rPr sz="2400" dirty="0">
                <a:solidFill>
                  <a:schemeClr val="accent1">
                    <a:lumMod val="75000"/>
                  </a:schemeClr>
                </a:solidFill>
                <a:effectLst/>
                <a:latin typeface="PingFang SC" charset="0"/>
                <a:ea typeface="等线" panose="02010600030101010101" pitchFamily="2" charset="-122"/>
                <a:cs typeface="PingFang SC" charset="0"/>
              </a:rPr>
              <a:t>The definition </a:t>
            </a:r>
            <a:r>
              <a:rPr sz="2400" dirty="0">
                <a:solidFill>
                  <a:srgbClr val="FF0000"/>
                </a:solidFill>
                <a:effectLst/>
                <a:latin typeface="PingFang SC" charset="0"/>
                <a:ea typeface="等线" panose="02010600030101010101" pitchFamily="2" charset="-122"/>
                <a:cs typeface="PingFang SC" charset="0"/>
              </a:rPr>
              <a:t>provides the correct distinguishing features</a:t>
            </a:r>
            <a:r>
              <a:rPr sz="2400" dirty="0">
                <a:solidFill>
                  <a:schemeClr val="accent1">
                    <a:lumMod val="75000"/>
                  </a:schemeClr>
                </a:solidFill>
                <a:effectLst/>
                <a:latin typeface="PingFang SC" charset="0"/>
                <a:ea typeface="等线" panose="02010600030101010101" pitchFamily="2" charset="-122"/>
                <a:cs typeface="PingFang SC" charset="0"/>
              </a:rPr>
              <a:t> or features that accuratelydescribe the unique characteristics of the target.</a:t>
            </a:r>
            <a:endParaRPr sz="2400" dirty="0">
              <a:solidFill>
                <a:schemeClr val="accent1">
                  <a:lumMod val="75000"/>
                </a:schemeClr>
              </a:solidFill>
              <a:effectLst/>
              <a:latin typeface="PingFang SC" charset="0"/>
              <a:ea typeface="等线" panose="02010600030101010101" pitchFamily="2" charset="-122"/>
              <a:cs typeface="PingFang SC" charset="0"/>
            </a:endParaRPr>
          </a:p>
          <a:p>
            <a:r>
              <a:rPr lang="en-US" sz="2400" dirty="0">
                <a:solidFill>
                  <a:schemeClr val="accent1">
                    <a:lumMod val="75000"/>
                  </a:schemeClr>
                </a:solidFill>
                <a:effectLst/>
                <a:latin typeface="PingFang SC" charset="0"/>
                <a:ea typeface="等线" panose="02010600030101010101" pitchFamily="2" charset="-122"/>
                <a:cs typeface="PingFang SC" charset="0"/>
              </a:rPr>
              <a:t>3.</a:t>
            </a:r>
            <a:r>
              <a:rPr sz="2400" dirty="0">
                <a:solidFill>
                  <a:schemeClr val="accent1">
                    <a:lumMod val="75000"/>
                  </a:schemeClr>
                </a:solidFill>
                <a:effectLst/>
                <a:latin typeface="PingFang SC" charset="0"/>
                <a:ea typeface="等线" panose="02010600030101010101" pitchFamily="2" charset="-122"/>
                <a:cs typeface="PingFang SC" charset="0"/>
              </a:rPr>
              <a:t>The definition </a:t>
            </a:r>
            <a:r>
              <a:rPr sz="2400" dirty="0">
                <a:solidFill>
                  <a:srgbClr val="FF0000"/>
                </a:solidFill>
                <a:effectLst/>
                <a:latin typeface="PingFang SC" charset="0"/>
                <a:ea typeface="等线" panose="02010600030101010101" pitchFamily="2" charset="-122"/>
                <a:cs typeface="PingFang SC" charset="0"/>
              </a:rPr>
              <a:t>does not use an example</a:t>
            </a:r>
            <a:r>
              <a:rPr sz="2400" dirty="0">
                <a:solidFill>
                  <a:schemeClr val="accent1">
                    <a:lumMod val="75000"/>
                  </a:schemeClr>
                </a:solidFill>
                <a:effectLst/>
                <a:latin typeface="PingFang SC" charset="0"/>
                <a:ea typeface="等线" panose="02010600030101010101" pitchFamily="2" charset="-122"/>
                <a:cs typeface="PingFang SC" charset="0"/>
              </a:rPr>
              <a:t> as an explanation.</a:t>
            </a:r>
            <a:endParaRPr sz="2400" dirty="0">
              <a:solidFill>
                <a:schemeClr val="accent1">
                  <a:lumMod val="75000"/>
                </a:schemeClr>
              </a:solidFill>
              <a:effectLst/>
              <a:latin typeface="PingFang SC" charset="0"/>
              <a:ea typeface="等线" panose="02010600030101010101" pitchFamily="2" charset="-122"/>
              <a:cs typeface="PingFang SC" charset="0"/>
            </a:endParaRPr>
          </a:p>
          <a:p>
            <a:r>
              <a:rPr lang="en-US" sz="2400" dirty="0">
                <a:solidFill>
                  <a:schemeClr val="accent1">
                    <a:lumMod val="75000"/>
                  </a:schemeClr>
                </a:solidFill>
                <a:effectLst/>
                <a:latin typeface="PingFang SC" charset="0"/>
                <a:ea typeface="等线" panose="02010600030101010101" pitchFamily="2" charset="-122"/>
                <a:cs typeface="PingFang SC" charset="0"/>
              </a:rPr>
              <a:t>4.</a:t>
            </a:r>
            <a:r>
              <a:rPr sz="2400" dirty="0">
                <a:solidFill>
                  <a:schemeClr val="accent1">
                    <a:lumMod val="75000"/>
                  </a:schemeClr>
                </a:solidFill>
                <a:effectLst/>
                <a:latin typeface="PingFang SC" charset="0"/>
                <a:ea typeface="等线" panose="02010600030101010101" pitchFamily="2" charset="-122"/>
                <a:cs typeface="PingFang SC" charset="0"/>
              </a:rPr>
              <a:t>The definition </a:t>
            </a:r>
            <a:r>
              <a:rPr sz="2400" dirty="0">
                <a:solidFill>
                  <a:srgbClr val="FF0000"/>
                </a:solidFill>
                <a:effectLst/>
                <a:latin typeface="PingFang SC" charset="0"/>
                <a:ea typeface="等线" panose="02010600030101010101" pitchFamily="2" charset="-122"/>
                <a:cs typeface="PingFang SC" charset="0"/>
              </a:rPr>
              <a:t>is not circular</a:t>
            </a:r>
            <a:r>
              <a:rPr sz="2400" dirty="0">
                <a:solidFill>
                  <a:schemeClr val="accent1">
                    <a:lumMod val="75000"/>
                  </a:schemeClr>
                </a:solidFill>
                <a:effectLst/>
                <a:latin typeface="PingFang SC" charset="0"/>
                <a:ea typeface="等线" panose="02010600030101010101" pitchFamily="2" charset="-122"/>
                <a:cs typeface="PingFang SC" charset="0"/>
              </a:rPr>
              <a:t>; that is, it does not explain the word with another form of the</a:t>
            </a:r>
            <a:r>
              <a:rPr lang="en-US" sz="2400" dirty="0">
                <a:solidFill>
                  <a:schemeClr val="accent1">
                    <a:lumMod val="75000"/>
                  </a:schemeClr>
                </a:solidFill>
                <a:effectLst/>
                <a:latin typeface="PingFang SC" charset="0"/>
                <a:ea typeface="等线" panose="02010600030101010101" pitchFamily="2" charset="-122"/>
                <a:cs typeface="PingFang SC" charset="0"/>
              </a:rPr>
              <a:t> </a:t>
            </a:r>
            <a:r>
              <a:rPr sz="2400" dirty="0">
                <a:solidFill>
                  <a:schemeClr val="accent1">
                    <a:lumMod val="75000"/>
                  </a:schemeClr>
                </a:solidFill>
                <a:effectLst/>
                <a:latin typeface="PingFang SC" charset="0"/>
                <a:ea typeface="等线" panose="02010600030101010101" pitchFamily="2" charset="-122"/>
                <a:cs typeface="PingFang SC" charset="0"/>
              </a:rPr>
              <a:t>same word.</a:t>
            </a:r>
            <a:endParaRPr sz="2400" dirty="0">
              <a:solidFill>
                <a:schemeClr val="accent1">
                  <a:lumMod val="75000"/>
                </a:schemeClr>
              </a:solidFill>
              <a:effectLst/>
              <a:latin typeface="PingFang SC" charset="0"/>
              <a:ea typeface="等线" panose="02010600030101010101" pitchFamily="2" charset="-122"/>
              <a:cs typeface="PingFang SC"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6017895" y="3357245"/>
            <a:ext cx="3834765" cy="741045"/>
          </a:xfrm>
          <a:prstGeom prst="rect">
            <a:avLst/>
          </a:prstGeom>
          <a:effectLst>
            <a:outerShdw blurRad="63500" sx="102000" sy="102000" algn="ctr" rotWithShape="0">
              <a:prstClr val="black">
                <a:alpha val="40000"/>
              </a:prstClr>
            </a:outerShdw>
          </a:effectLst>
        </p:spPr>
        <p:txBody>
          <a:bodyPr wrap="square">
            <a:noAutofit/>
          </a:bodyPr>
          <a:lstStyle/>
          <a:p>
            <a:pPr algn="dist">
              <a:lnSpc>
                <a:spcPct val="120000"/>
              </a:lnSpc>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一些</a:t>
            </a: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例子</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iṩ1îḍe"/>
          <p:cNvSpPr txBox="1"/>
          <p:nvPr/>
        </p:nvSpPr>
        <p:spPr>
          <a:xfrm>
            <a:off x="2407857" y="3411927"/>
            <a:ext cx="2824404" cy="987251"/>
          </a:xfrm>
          <a:prstGeom prst="rect">
            <a:avLst/>
          </a:prstGeom>
          <a:noFill/>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Part 02</a:t>
            </a:r>
            <a:endParaRPr lang="en-US" sz="5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矩形 76"/>
          <p:cNvSpPr/>
          <p:nvPr/>
        </p:nvSpPr>
        <p:spPr>
          <a:xfrm>
            <a:off x="6971665" y="4333240"/>
            <a:ext cx="2259330" cy="160655"/>
          </a:xfrm>
          <a:prstGeom prst="rect">
            <a:avLst/>
          </a:prstGeom>
        </p:spPr>
        <p:txBody>
          <a:bodyPr wrap="square">
            <a:no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sysClr val="windowText" lastClr="000000"/>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rPr>
              <a:t>some examples</a:t>
            </a:r>
            <a:endParaRPr kumimoji="0" lang="en-US" altLang="zh-CN" sz="1600" b="0" i="0" u="none" strike="noStrike" kern="1200" cap="none" spc="0" normalizeH="0" baseline="0" noProof="0" dirty="0">
              <a:ln>
                <a:noFill/>
              </a:ln>
              <a:solidFill>
                <a:sysClr val="windowText" lastClr="000000"/>
              </a:solidFill>
              <a:effectLst/>
              <a:uLnTx/>
              <a:uFillTx/>
              <a:latin typeface="Monotype Corsiva" panose="03010101010201010101" pitchFamily="66"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1.some good examples </a:t>
            </a:r>
            <a:endParaRPr lang="en-US" altLang="zh-CN"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528955" y="1278255"/>
            <a:ext cx="8265795" cy="4647565"/>
          </a:xfrm>
          <a:prstGeom prst="rect">
            <a:avLst/>
          </a:prstGeom>
          <a:noFill/>
        </p:spPr>
        <p:txBody>
          <a:bodyPr wrap="square">
            <a:noAutofit/>
          </a:bodyPr>
          <a:lstStyle/>
          <a:p>
            <a:r>
              <a:rPr lang="en-US" sz="2400" dirty="0">
                <a:solidFill>
                  <a:schemeClr val="accent1">
                    <a:lumMod val="75000"/>
                  </a:schemeClr>
                </a:solidFill>
                <a:latin typeface="PingFang SC" charset="0"/>
                <a:ea typeface="等线" panose="02010600030101010101" pitchFamily="2" charset="-122"/>
                <a:cs typeface="PingFang SC" charset="0"/>
              </a:rPr>
              <a:t>1,operating system</a:t>
            </a:r>
            <a:endParaRPr sz="2400" dirty="0">
              <a:solidFill>
                <a:schemeClr val="accent1">
                  <a:lumMod val="75000"/>
                </a:schemeClr>
              </a:solidFill>
              <a:latin typeface="PingFang SC" charset="0"/>
              <a:ea typeface="等线" panose="02010600030101010101" pitchFamily="2" charset="-122"/>
              <a:cs typeface="PingFang SC" charset="0"/>
            </a:endParaRPr>
          </a:p>
          <a:p>
            <a:endParaRPr sz="2400" dirty="0">
              <a:solidFill>
                <a:schemeClr val="accent1">
                  <a:lumMod val="75000"/>
                </a:schemeClr>
              </a:solidFill>
              <a:latin typeface="PingFang SC" charset="0"/>
              <a:ea typeface="等线" panose="02010600030101010101" pitchFamily="2" charset="-122"/>
              <a:cs typeface="PingFang SC" charset="0"/>
            </a:endParaRPr>
          </a:p>
          <a:p>
            <a:r>
              <a:rPr sz="2400" dirty="0">
                <a:solidFill>
                  <a:schemeClr val="accent1">
                    <a:lumMod val="75000"/>
                  </a:schemeClr>
                </a:solidFill>
                <a:latin typeface="PingFang SC" charset="0"/>
                <a:ea typeface="等线" panose="02010600030101010101" pitchFamily="2" charset="-122"/>
                <a:cs typeface="PingFang SC" charset="0"/>
              </a:rPr>
              <a:t>An operating system (OS) is system software that manages computer hardware and software resources, and provides common services for computer programs.</a:t>
            </a:r>
            <a:endParaRPr sz="2400" dirty="0">
              <a:solidFill>
                <a:schemeClr val="accent1">
                  <a:lumMod val="75000"/>
                </a:schemeClr>
              </a:solidFill>
              <a:latin typeface="PingFang SC" charset="0"/>
              <a:ea typeface="等线" panose="02010600030101010101" pitchFamily="2" charset="-122"/>
              <a:cs typeface="PingFang SC" charset="0"/>
            </a:endParaRPr>
          </a:p>
          <a:p>
            <a:endParaRPr sz="2400" dirty="0">
              <a:solidFill>
                <a:schemeClr val="accent1">
                  <a:lumMod val="75000"/>
                </a:schemeClr>
              </a:solidFill>
              <a:latin typeface="PingFang SC" charset="0"/>
              <a:ea typeface="等线" panose="02010600030101010101" pitchFamily="2" charset="-122"/>
              <a:cs typeface="PingFang SC" charset="0"/>
            </a:endParaRPr>
          </a:p>
          <a:p>
            <a:r>
              <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rPr>
              <a:t>Target: </a:t>
            </a:r>
            <a:r>
              <a:rPr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sym typeface="+mn-ea"/>
              </a:rPr>
              <a:t>operating system</a:t>
            </a:r>
            <a:endParaRPr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sym typeface="+mn-ea"/>
            </a:endParaRPr>
          </a:p>
          <a:p>
            <a:endPar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a:p>
            <a:r>
              <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rPr>
              <a:t>General catecory: </a:t>
            </a:r>
            <a:r>
              <a:rPr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sym typeface="+mn-ea"/>
              </a:rPr>
              <a:t>system software</a:t>
            </a:r>
            <a:endParaRPr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sym typeface="+mn-ea"/>
            </a:endParaRPr>
          </a:p>
          <a:p>
            <a:endPar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a:p>
            <a:r>
              <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rPr>
              <a:t>Distingushing features: </a:t>
            </a:r>
            <a:r>
              <a:rPr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sym typeface="+mn-ea"/>
              </a:rPr>
              <a:t>manages computer hardware and software resources, and provides common services for computer programs.</a:t>
            </a:r>
            <a:endParaRPr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a:p>
            <a:endPar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p:txBody>
      </p:sp>
      <p:pic>
        <p:nvPicPr>
          <p:cNvPr id="100" name="图片 99"/>
          <p:cNvPicPr/>
          <p:nvPr>
            <p:custDataLst>
              <p:tags r:id="rId2"/>
            </p:custDataLst>
          </p:nvPr>
        </p:nvPicPr>
        <p:blipFill>
          <a:blip r:embed="rId3"/>
          <a:stretch>
            <a:fillRect/>
          </a:stretch>
        </p:blipFill>
        <p:spPr>
          <a:xfrm>
            <a:off x="8950960" y="1906270"/>
            <a:ext cx="2899410" cy="4176395"/>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 </a:t>
            </a:r>
            <a:endParaRPr lang="en-US" altLang="zh-CN"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528955" y="1285240"/>
            <a:ext cx="5222875" cy="3930650"/>
          </a:xfrm>
          <a:prstGeom prst="rect">
            <a:avLst/>
          </a:prstGeom>
          <a:noFill/>
        </p:spPr>
        <p:txBody>
          <a:bodyPr wrap="square">
            <a:noAutofit/>
          </a:bodyPr>
          <a:lstStyle/>
          <a:p>
            <a:r>
              <a:rPr lang="en-US" sz="2400" dirty="0">
                <a:solidFill>
                  <a:schemeClr val="accent1">
                    <a:lumMod val="75000"/>
                  </a:schemeClr>
                </a:solidFill>
                <a:latin typeface="PingFang SC" charset="0"/>
                <a:ea typeface="等线" panose="02010600030101010101" pitchFamily="2" charset="-122"/>
                <a:cs typeface="PingFang SC" charset="0"/>
              </a:rPr>
              <a:t>2,process</a:t>
            </a:r>
            <a:endParaRPr sz="2400" dirty="0">
              <a:solidFill>
                <a:schemeClr val="accent1">
                  <a:lumMod val="75000"/>
                </a:schemeClr>
              </a:solidFill>
              <a:latin typeface="PingFang SC" charset="0"/>
              <a:ea typeface="等线" panose="02010600030101010101" pitchFamily="2" charset="-122"/>
              <a:cs typeface="PingFang SC" charset="0"/>
            </a:endParaRPr>
          </a:p>
          <a:p>
            <a:endParaRPr sz="2400" dirty="0">
              <a:solidFill>
                <a:schemeClr val="accent1">
                  <a:lumMod val="75000"/>
                </a:schemeClr>
              </a:solidFill>
              <a:latin typeface="PingFang SC" charset="0"/>
              <a:ea typeface="等线" panose="02010600030101010101" pitchFamily="2" charset="-122"/>
              <a:cs typeface="PingFang SC" charset="0"/>
            </a:endParaRPr>
          </a:p>
          <a:p>
            <a:r>
              <a:rPr sz="2400" dirty="0">
                <a:solidFill>
                  <a:schemeClr val="accent1">
                    <a:lumMod val="75000"/>
                  </a:schemeClr>
                </a:solidFill>
                <a:latin typeface="PingFang SC" charset="0"/>
                <a:ea typeface="等线" panose="02010600030101010101" pitchFamily="2" charset="-122"/>
                <a:cs typeface="PingFang SC" charset="0"/>
              </a:rPr>
              <a:t>In computing, a process is the instance of a computer program that is being executed by one or many threads.</a:t>
            </a:r>
            <a:endParaRPr sz="2400" dirty="0">
              <a:solidFill>
                <a:schemeClr val="accent1">
                  <a:lumMod val="75000"/>
                </a:schemeClr>
              </a:solidFill>
              <a:latin typeface="PingFang SC" charset="0"/>
              <a:ea typeface="等线" panose="02010600030101010101" pitchFamily="2" charset="-122"/>
              <a:cs typeface="PingFang SC" charset="0"/>
            </a:endParaRPr>
          </a:p>
          <a:p>
            <a:endPar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a:p>
            <a:r>
              <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rPr>
              <a:t>Target: process</a:t>
            </a:r>
            <a:endParaRPr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sym typeface="+mn-ea"/>
            </a:endParaRPr>
          </a:p>
          <a:p>
            <a:endPar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a:p>
            <a:r>
              <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rPr>
              <a:t>other parts: instance of a computer program </a:t>
            </a:r>
            <a:r>
              <a:rPr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sym typeface="+mn-ea"/>
              </a:rPr>
              <a:t>being executed by one or many threads.</a:t>
            </a:r>
            <a:endParaRPr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a:p>
            <a:endPar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p:txBody>
      </p:sp>
      <p:pic>
        <p:nvPicPr>
          <p:cNvPr id="3" name="图片 2"/>
          <p:cNvPicPr>
            <a:picLocks noChangeAspect="1"/>
          </p:cNvPicPr>
          <p:nvPr>
            <p:custDataLst>
              <p:tags r:id="rId2"/>
            </p:custDataLst>
          </p:nvPr>
        </p:nvPicPr>
        <p:blipFill>
          <a:blip r:embed="rId3"/>
          <a:stretch>
            <a:fillRect/>
          </a:stretch>
        </p:blipFill>
        <p:spPr>
          <a:xfrm>
            <a:off x="5902960" y="1993265"/>
            <a:ext cx="6023610" cy="347916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2.some bad examples (in my opinion) </a:t>
            </a:r>
            <a:endParaRPr lang="en-US" altLang="zh-CN"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443230" y="1285240"/>
            <a:ext cx="5222875" cy="3930650"/>
          </a:xfrm>
          <a:prstGeom prst="rect">
            <a:avLst/>
          </a:prstGeom>
          <a:noFill/>
        </p:spPr>
        <p:txBody>
          <a:bodyPr wrap="square">
            <a:noAutofit/>
          </a:bodyPr>
          <a:lstStyle/>
          <a:p>
            <a:r>
              <a:rPr lang="en-US" sz="2400" dirty="0">
                <a:solidFill>
                  <a:schemeClr val="accent1">
                    <a:lumMod val="75000"/>
                  </a:schemeClr>
                </a:solidFill>
                <a:latin typeface="PingFang SC" charset="0"/>
                <a:ea typeface="等线" panose="02010600030101010101" pitchFamily="2" charset="-122"/>
                <a:cs typeface="PingFang SC" charset="0"/>
              </a:rPr>
              <a:t>1.Fixed-wing aircraft</a:t>
            </a:r>
            <a:endParaRPr lang="en-US" sz="2400" dirty="0">
              <a:solidFill>
                <a:schemeClr val="accent1">
                  <a:lumMod val="75000"/>
                </a:schemeClr>
              </a:solidFill>
              <a:latin typeface="PingFang SC" charset="0"/>
              <a:ea typeface="等线" panose="02010600030101010101" pitchFamily="2" charset="-122"/>
              <a:cs typeface="PingFang SC" charset="0"/>
            </a:endParaRPr>
          </a:p>
          <a:p>
            <a:endParaRPr sz="2400" dirty="0">
              <a:solidFill>
                <a:schemeClr val="accent1">
                  <a:lumMod val="75000"/>
                </a:schemeClr>
              </a:solidFill>
              <a:latin typeface="PingFang SC" charset="0"/>
              <a:ea typeface="等线" panose="02010600030101010101" pitchFamily="2" charset="-122"/>
              <a:cs typeface="PingFang SC" charset="0"/>
            </a:endParaRPr>
          </a:p>
          <a:p>
            <a:r>
              <a:rPr sz="2400" dirty="0">
                <a:solidFill>
                  <a:schemeClr val="accent1">
                    <a:lumMod val="75000"/>
                  </a:schemeClr>
                </a:solidFill>
                <a:latin typeface="PingFang SC" charset="0"/>
                <a:ea typeface="等线" panose="02010600030101010101" pitchFamily="2" charset="-122"/>
                <a:cs typeface="PingFang SC" charset="0"/>
              </a:rPr>
              <a:t>A fixed-wing aircraft is a heavier-than-air flying machine, such as an airplane, which is capable of flight using wings that generate lift caused by the aircraft's forward airspeed and the shape of the wings. </a:t>
            </a:r>
            <a:endParaRPr sz="2400" dirty="0">
              <a:solidFill>
                <a:schemeClr val="accent1">
                  <a:lumMod val="75000"/>
                </a:schemeClr>
              </a:solidFill>
              <a:latin typeface="PingFang SC" charset="0"/>
              <a:ea typeface="等线" panose="02010600030101010101" pitchFamily="2" charset="-122"/>
              <a:cs typeface="PingFang SC" charset="0"/>
            </a:endParaRPr>
          </a:p>
          <a:p>
            <a:endPar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p:txBody>
      </p:sp>
      <p:pic>
        <p:nvPicPr>
          <p:cNvPr id="103" name="图片 102"/>
          <p:cNvPicPr/>
          <p:nvPr>
            <p:custDataLst>
              <p:tags r:id="rId2"/>
            </p:custDataLst>
          </p:nvPr>
        </p:nvPicPr>
        <p:blipFill>
          <a:blip r:embed="rId3"/>
          <a:stretch>
            <a:fillRect/>
          </a:stretch>
        </p:blipFill>
        <p:spPr>
          <a:xfrm>
            <a:off x="6907530" y="2058035"/>
            <a:ext cx="4427855" cy="2741930"/>
          </a:xfrm>
          <a:prstGeom prst="rect">
            <a:avLst/>
          </a:prstGeom>
          <a:noFill/>
          <a:ln w="9525">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grpSp>
        <p:nvGrpSpPr>
          <p:cNvPr id="6" name="组合 5"/>
          <p:cNvGrpSpPr/>
          <p:nvPr/>
        </p:nvGrpSpPr>
        <p:grpSpPr>
          <a:xfrm>
            <a:off x="10177780" y="329882"/>
            <a:ext cx="1512002" cy="444892"/>
            <a:chOff x="9556201" y="498129"/>
            <a:chExt cx="1993881" cy="586680"/>
          </a:xfrm>
        </p:grpSpPr>
        <p:grpSp>
          <p:nvGrpSpPr>
            <p:cNvPr id="7" name="组合 6"/>
            <p:cNvGrpSpPr/>
            <p:nvPr userDrawn="1"/>
          </p:nvGrpSpPr>
          <p:grpSpPr>
            <a:xfrm>
              <a:off x="10239376" y="968937"/>
              <a:ext cx="1307697" cy="96254"/>
              <a:chOff x="4616246" y="3878362"/>
              <a:chExt cx="5571416" cy="410087"/>
            </a:xfrm>
            <a:solidFill>
              <a:schemeClr val="tx1">
                <a:alpha val="80000"/>
              </a:schemeClr>
            </a:solidFill>
          </p:grpSpPr>
          <p:sp>
            <p:nvSpPr>
              <p:cNvPr id="47"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userDrawn="1"/>
          </p:nvGrpSpPr>
          <p:grpSpPr>
            <a:xfrm>
              <a:off x="9556201" y="498129"/>
              <a:ext cx="588050" cy="586680"/>
              <a:chOff x="2105799" y="20055838"/>
              <a:chExt cx="6748090" cy="6732363"/>
            </a:xfrm>
            <a:solidFill>
              <a:schemeClr val="accent1">
                <a:alpha val="80000"/>
              </a:schemeClr>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标题 1"/>
          <p:cNvSpPr txBox="1"/>
          <p:nvPr/>
        </p:nvSpPr>
        <p:spPr>
          <a:xfrm>
            <a:off x="442913" y="243569"/>
            <a:ext cx="9056851" cy="617518"/>
          </a:xfrm>
          <a:prstGeom prst="rect">
            <a:avLst/>
          </a:prstGeom>
        </p:spPr>
        <p:txBody>
          <a:bodyPr>
            <a:normAutofit/>
          </a:bodyPr>
          <a:lstStyle>
            <a:lvl1pPr algn="l" defTabSz="914400" rtl="0" eaLnBrk="1" latinLnBrk="0" hangingPunct="1">
              <a:lnSpc>
                <a:spcPct val="90000"/>
              </a:lnSpc>
              <a:spcBef>
                <a:spcPct val="0"/>
              </a:spcBef>
              <a:buNone/>
              <a:defRPr lang="zh-CN" altLang="en-US" sz="2400" b="1" kern="1200" dirty="0">
                <a:solidFill>
                  <a:schemeClr val="accent1"/>
                </a:solidFill>
                <a:latin typeface="+mn-lt"/>
                <a:ea typeface="+mn-ea"/>
                <a:cs typeface="+mn-ea"/>
              </a:defRPr>
            </a:lvl1pPr>
          </a:lstStyle>
          <a:p>
            <a:pPr>
              <a:lnSpc>
                <a:spcPct val="100000"/>
              </a:lnSpc>
            </a:pPr>
            <a:r>
              <a:rPr lang="en-US" altLang="zh-CN" dirty="0">
                <a:latin typeface="Arial" panose="020B0604020202020204" pitchFamily="34" charset="0"/>
                <a:ea typeface="微软雅黑" panose="020B0503020204020204" pitchFamily="34" charset="-122"/>
                <a:sym typeface="Arial" panose="020B0604020202020204" pitchFamily="34" charset="0"/>
              </a:rPr>
              <a:t>2.some bad examples (in my opinion) </a:t>
            </a:r>
            <a:endParaRPr lang="en-US" altLang="zh-CN"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4" name="组合 63"/>
          <p:cNvGrpSpPr/>
          <p:nvPr/>
        </p:nvGrpSpPr>
        <p:grpSpPr>
          <a:xfrm>
            <a:off x="528706" y="867990"/>
            <a:ext cx="2433027" cy="0"/>
            <a:chOff x="7460343" y="1311756"/>
            <a:chExt cx="2433027" cy="0"/>
          </a:xfrm>
        </p:grpSpPr>
        <p:cxnSp>
          <p:nvCxnSpPr>
            <p:cNvPr id="65" name="直接连接符 64"/>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443230" y="1285240"/>
            <a:ext cx="5222875" cy="3930650"/>
          </a:xfrm>
          <a:prstGeom prst="rect">
            <a:avLst/>
          </a:prstGeom>
          <a:noFill/>
        </p:spPr>
        <p:txBody>
          <a:bodyPr wrap="square">
            <a:noAutofit/>
          </a:bodyPr>
          <a:lstStyle/>
          <a:p>
            <a:endParaRPr lang="en-US" sz="2400" dirty="0">
              <a:effectLst>
                <a:outerShdw blurRad="38100" dist="19050" dir="2700000" algn="tl" rotWithShape="0">
                  <a:schemeClr val="dk1">
                    <a:alpha val="40000"/>
                  </a:schemeClr>
                </a:outerShdw>
              </a:effectLst>
              <a:latin typeface="PingFang SC" charset="0"/>
              <a:ea typeface="等线" panose="02010600030101010101" pitchFamily="2" charset="-122"/>
              <a:cs typeface="PingFang SC" charset="0"/>
            </a:endParaRPr>
          </a:p>
        </p:txBody>
      </p:sp>
      <p:pic>
        <p:nvPicPr>
          <p:cNvPr id="105" name="图片 104"/>
          <p:cNvPicPr/>
          <p:nvPr>
            <p:custDataLst>
              <p:tags r:id="rId2"/>
            </p:custDataLst>
          </p:nvPr>
        </p:nvPicPr>
        <p:blipFill>
          <a:blip r:embed="rId3"/>
          <a:stretch>
            <a:fillRect/>
          </a:stretch>
        </p:blipFill>
        <p:spPr>
          <a:xfrm>
            <a:off x="528955" y="1739900"/>
            <a:ext cx="5033645" cy="3286760"/>
          </a:xfrm>
          <a:prstGeom prst="rect">
            <a:avLst/>
          </a:prstGeom>
          <a:noFill/>
          <a:ln w="9525">
            <a:noFill/>
          </a:ln>
        </p:spPr>
      </p:pic>
      <p:sp>
        <p:nvSpPr>
          <p:cNvPr id="3" name="文本框 2"/>
          <p:cNvSpPr txBox="1"/>
          <p:nvPr/>
        </p:nvSpPr>
        <p:spPr>
          <a:xfrm>
            <a:off x="6532880" y="5541010"/>
            <a:ext cx="4064000" cy="398780"/>
          </a:xfrm>
          <a:prstGeom prst="rect">
            <a:avLst/>
          </a:prstGeom>
          <a:noFill/>
        </p:spPr>
        <p:txBody>
          <a:bodyPr wrap="square" rtlCol="0">
            <a:spAutoFit/>
          </a:bodyPr>
          <a:p>
            <a:pPr algn="ct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Ornithopter</a:t>
            </a:r>
            <a:endPar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06" name="图片 105"/>
          <p:cNvPicPr/>
          <p:nvPr>
            <p:custDataLst>
              <p:tags r:id="rId4"/>
            </p:custDataLst>
          </p:nvPr>
        </p:nvPicPr>
        <p:blipFill>
          <a:blip r:embed="rId5"/>
          <a:stretch>
            <a:fillRect/>
          </a:stretch>
        </p:blipFill>
        <p:spPr>
          <a:xfrm>
            <a:off x="5868670" y="1739900"/>
            <a:ext cx="5656580" cy="3286760"/>
          </a:xfrm>
          <a:prstGeom prst="rect">
            <a:avLst/>
          </a:prstGeom>
          <a:noFill/>
          <a:ln w="9525">
            <a:noFill/>
          </a:ln>
        </p:spPr>
      </p:pic>
      <p:sp>
        <p:nvSpPr>
          <p:cNvPr id="4" name="文本框 3"/>
          <p:cNvSpPr txBox="1"/>
          <p:nvPr>
            <p:custDataLst>
              <p:tags r:id="rId6"/>
            </p:custDataLst>
          </p:nvPr>
        </p:nvSpPr>
        <p:spPr>
          <a:xfrm>
            <a:off x="1245235" y="5668010"/>
            <a:ext cx="4064000" cy="398780"/>
          </a:xfrm>
          <a:prstGeom prst="rect">
            <a:avLst/>
          </a:prstGeom>
          <a:noFill/>
        </p:spPr>
        <p:txBody>
          <a:bodyPr wrap="square" rtlCol="0">
            <a:spAutoFit/>
          </a:bodyPr>
          <a:p>
            <a:pPr algn="ct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Rotocraft</a:t>
            </a:r>
            <a:endPar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commondata" val="eyJoZGlkIjoiMGVlMDBlY2U5OGRiY2RiZDkwMWUwYTBjMmYwMTUxZWMifQ=="/>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2635</Words>
  <Application>WPS 演示</Application>
  <PresentationFormat>宽屏</PresentationFormat>
  <Paragraphs>91</Paragraphs>
  <Slides>12</Slides>
  <Notes>18</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12</vt:i4>
      </vt:variant>
    </vt:vector>
  </HeadingPairs>
  <TitlesOfParts>
    <vt:vector size="26" baseType="lpstr">
      <vt:lpstr>Arial</vt:lpstr>
      <vt:lpstr>宋体</vt:lpstr>
      <vt:lpstr>Wingdings</vt:lpstr>
      <vt:lpstr>微软雅黑</vt:lpstr>
      <vt:lpstr>经典圆体简</vt:lpstr>
      <vt:lpstr>Arial</vt:lpstr>
      <vt:lpstr>Monotype Corsiva</vt:lpstr>
      <vt:lpstr>PingFang SC</vt:lpstr>
      <vt:lpstr>Segoe Print</vt:lpstr>
      <vt:lpstr>等线</vt:lpstr>
      <vt:lpstr>Arial Unicode MS</vt:lpstr>
      <vt:lpstr>Calibri</vt:lpstr>
      <vt:lpstr>自定义设计方案</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龙翔天驱</cp:lastModifiedBy>
  <cp:revision>300</cp:revision>
  <dcterms:created xsi:type="dcterms:W3CDTF">2018-12-09T14:29:00Z</dcterms:created>
  <dcterms:modified xsi:type="dcterms:W3CDTF">2024-01-06T08:06:37Z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AFFDA492DC0848C79300568C8C750AC8_12</vt:lpwstr>
  </property>
  <property fmtid="{D5CDD505-2E9C-101B-9397-08002B2CF9AE}" pid="12" name="KSOProductBuildVer">
    <vt:lpwstr>2052-12.1.0.16120</vt:lpwstr>
  </property>
</Properties>
</file>

<file path=docProps/thumbnail.jpeg>
</file>